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90" y="-3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712638"/>
            <a:ext cx="7772400" cy="757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NAME OF PRESENTATION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254521"/>
            <a:ext cx="6400800" cy="59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Company Name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614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9996"/>
            <a:ext cx="8229600" cy="857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 smtClean="0"/>
              <a:t>Title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44167"/>
            <a:ext cx="8229600" cy="360384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 err="1" smtClean="0"/>
              <a:t>Lorem</a:t>
            </a:r>
            <a:r>
              <a:rPr lang="en-US" noProof="0" dirty="0" smtClean="0"/>
              <a:t> </a:t>
            </a:r>
            <a:r>
              <a:rPr lang="en-US" noProof="0" dirty="0" err="1" smtClean="0"/>
              <a:t>ipsum</a:t>
            </a:r>
            <a:r>
              <a:rPr lang="en-US" noProof="0" dirty="0" smtClean="0"/>
              <a:t> dolor sit </a:t>
            </a:r>
            <a:r>
              <a:rPr lang="en-US" noProof="0" dirty="0" err="1" smtClean="0"/>
              <a:t>amet</a:t>
            </a:r>
            <a:r>
              <a:rPr lang="en-US" noProof="0" dirty="0" smtClean="0"/>
              <a:t>, </a:t>
            </a:r>
            <a:r>
              <a:rPr lang="en-US" noProof="0" dirty="0" err="1" smtClean="0"/>
              <a:t>consectetuer</a:t>
            </a:r>
            <a:r>
              <a:rPr lang="en-US" noProof="0" dirty="0" smtClean="0"/>
              <a:t> </a:t>
            </a:r>
            <a:r>
              <a:rPr lang="en-US" noProof="0" dirty="0" err="1" smtClean="0"/>
              <a:t>adipiscing</a:t>
            </a:r>
            <a:r>
              <a:rPr lang="en-US" noProof="0" dirty="0" smtClean="0"/>
              <a:t> </a:t>
            </a:r>
            <a:r>
              <a:rPr lang="en-US" noProof="0" dirty="0" err="1" smtClean="0"/>
              <a:t>elit</a:t>
            </a:r>
            <a:r>
              <a:rPr lang="en-US" noProof="0" dirty="0" smtClean="0"/>
              <a:t>. </a:t>
            </a:r>
            <a:r>
              <a:rPr lang="en-US" noProof="0" dirty="0" err="1" smtClean="0"/>
              <a:t>Vivamus</a:t>
            </a:r>
            <a:r>
              <a:rPr lang="en-US" noProof="0" dirty="0" smtClean="0"/>
              <a:t> et magna. </a:t>
            </a:r>
            <a:r>
              <a:rPr lang="en-US" noProof="0" dirty="0" err="1" smtClean="0"/>
              <a:t>Fusce</a:t>
            </a:r>
            <a:r>
              <a:rPr lang="en-US" noProof="0" dirty="0" smtClean="0"/>
              <a:t> </a:t>
            </a:r>
            <a:r>
              <a:rPr lang="en-US" noProof="0" dirty="0" err="1" smtClean="0"/>
              <a:t>sed</a:t>
            </a:r>
            <a:r>
              <a:rPr lang="en-US" noProof="0" dirty="0" smtClean="0"/>
              <a:t> </a:t>
            </a:r>
            <a:r>
              <a:rPr lang="en-US" noProof="0" dirty="0" err="1" smtClean="0"/>
              <a:t>sem</a:t>
            </a:r>
            <a:r>
              <a:rPr lang="en-US" noProof="0" dirty="0" smtClean="0"/>
              <a:t> </a:t>
            </a:r>
            <a:r>
              <a:rPr lang="en-US" noProof="0" dirty="0" err="1" smtClean="0"/>
              <a:t>sed</a:t>
            </a:r>
            <a:r>
              <a:rPr lang="en-US" noProof="0" dirty="0" smtClean="0"/>
              <a:t> magna </a:t>
            </a:r>
            <a:r>
              <a:rPr lang="en-US" noProof="0" dirty="0" err="1" smtClean="0"/>
              <a:t>suscipit</a:t>
            </a:r>
            <a:r>
              <a:rPr lang="en-US" noProof="0" dirty="0" smtClean="0"/>
              <a:t> </a:t>
            </a:r>
            <a:r>
              <a:rPr lang="en-US" noProof="0" dirty="0" err="1" smtClean="0"/>
              <a:t>egestas</a:t>
            </a:r>
            <a:r>
              <a:rPr lang="en-US" noProof="0" dirty="0" smtClean="0"/>
              <a:t>.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890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555776" y="353443"/>
            <a:ext cx="6131024" cy="85725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 smtClean="0"/>
              <a:t>Title</a:t>
            </a:r>
            <a:endParaRPr lang="en-US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1347614"/>
            <a:ext cx="6131024" cy="360384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 err="1" smtClean="0"/>
              <a:t>Lorem</a:t>
            </a:r>
            <a:r>
              <a:rPr lang="en-US" noProof="0" dirty="0" smtClean="0"/>
              <a:t> </a:t>
            </a:r>
            <a:r>
              <a:rPr lang="en-US" noProof="0" dirty="0" err="1" smtClean="0"/>
              <a:t>ipsum</a:t>
            </a:r>
            <a:r>
              <a:rPr lang="en-US" noProof="0" dirty="0" smtClean="0"/>
              <a:t> dolor sit </a:t>
            </a:r>
            <a:r>
              <a:rPr lang="en-US" noProof="0" dirty="0" err="1" smtClean="0"/>
              <a:t>amet</a:t>
            </a:r>
            <a:r>
              <a:rPr lang="en-US" noProof="0" dirty="0" smtClean="0"/>
              <a:t>, </a:t>
            </a:r>
            <a:r>
              <a:rPr lang="en-US" noProof="0" dirty="0" err="1" smtClean="0"/>
              <a:t>consectetuer</a:t>
            </a:r>
            <a:r>
              <a:rPr lang="en-US" noProof="0" dirty="0" smtClean="0"/>
              <a:t> </a:t>
            </a:r>
            <a:r>
              <a:rPr lang="en-US" noProof="0" dirty="0" err="1" smtClean="0"/>
              <a:t>adipiscing</a:t>
            </a:r>
            <a:r>
              <a:rPr lang="en-US" noProof="0" dirty="0" smtClean="0"/>
              <a:t> </a:t>
            </a:r>
            <a:r>
              <a:rPr lang="en-US" noProof="0" dirty="0" err="1" smtClean="0"/>
              <a:t>elit</a:t>
            </a:r>
            <a:r>
              <a:rPr lang="en-US" noProof="0" dirty="0" smtClean="0"/>
              <a:t>. </a:t>
            </a:r>
            <a:r>
              <a:rPr lang="en-US" noProof="0" dirty="0" err="1" smtClean="0"/>
              <a:t>Vivamus</a:t>
            </a:r>
            <a:r>
              <a:rPr lang="en-US" noProof="0" dirty="0" smtClean="0"/>
              <a:t> et magna. </a:t>
            </a:r>
            <a:r>
              <a:rPr lang="en-US" noProof="0" dirty="0" err="1" smtClean="0"/>
              <a:t>Fusce</a:t>
            </a:r>
            <a:r>
              <a:rPr lang="en-US" noProof="0" dirty="0" smtClean="0"/>
              <a:t> </a:t>
            </a:r>
            <a:r>
              <a:rPr lang="en-US" noProof="0" dirty="0" err="1" smtClean="0"/>
              <a:t>sed</a:t>
            </a:r>
            <a:r>
              <a:rPr lang="en-US" noProof="0" dirty="0" smtClean="0"/>
              <a:t> </a:t>
            </a:r>
            <a:r>
              <a:rPr lang="en-US" noProof="0" dirty="0" err="1" smtClean="0"/>
              <a:t>sem</a:t>
            </a:r>
            <a:r>
              <a:rPr lang="en-US" noProof="0" dirty="0" smtClean="0"/>
              <a:t> </a:t>
            </a:r>
            <a:r>
              <a:rPr lang="en-US" noProof="0" dirty="0" err="1" smtClean="0"/>
              <a:t>sed</a:t>
            </a:r>
            <a:r>
              <a:rPr lang="en-US" noProof="0" dirty="0" smtClean="0"/>
              <a:t> magna </a:t>
            </a:r>
            <a:r>
              <a:rPr lang="en-US" noProof="0" dirty="0" err="1" smtClean="0"/>
              <a:t>suscipit</a:t>
            </a:r>
            <a:r>
              <a:rPr lang="en-US" noProof="0" dirty="0" smtClean="0"/>
              <a:t> </a:t>
            </a:r>
            <a:r>
              <a:rPr lang="en-US" noProof="0" dirty="0" err="1" smtClean="0"/>
              <a:t>egestas</a:t>
            </a:r>
            <a:r>
              <a:rPr lang="en-US" noProof="0" dirty="0" smtClean="0"/>
              <a:t>.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11495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9996"/>
            <a:ext cx="8229600" cy="857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 smtClean="0"/>
              <a:t>Title</a:t>
            </a:r>
            <a:endParaRPr lang="en-US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44167"/>
            <a:ext cx="8229600" cy="360384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 err="1" smtClean="0"/>
              <a:t>Lorem</a:t>
            </a:r>
            <a:r>
              <a:rPr lang="en-US" noProof="0" dirty="0" smtClean="0"/>
              <a:t> </a:t>
            </a:r>
            <a:r>
              <a:rPr lang="en-US" noProof="0" dirty="0" err="1" smtClean="0"/>
              <a:t>ipsum</a:t>
            </a:r>
            <a:r>
              <a:rPr lang="en-US" noProof="0" dirty="0" smtClean="0"/>
              <a:t> dolor sit </a:t>
            </a:r>
            <a:r>
              <a:rPr lang="en-US" noProof="0" dirty="0" err="1" smtClean="0"/>
              <a:t>amet</a:t>
            </a:r>
            <a:r>
              <a:rPr lang="en-US" noProof="0" dirty="0" smtClean="0"/>
              <a:t>, </a:t>
            </a:r>
            <a:r>
              <a:rPr lang="en-US" noProof="0" dirty="0" err="1" smtClean="0"/>
              <a:t>consectetuer</a:t>
            </a:r>
            <a:r>
              <a:rPr lang="en-US" noProof="0" dirty="0" smtClean="0"/>
              <a:t> </a:t>
            </a:r>
            <a:r>
              <a:rPr lang="en-US" noProof="0" dirty="0" err="1" smtClean="0"/>
              <a:t>adipiscing</a:t>
            </a:r>
            <a:r>
              <a:rPr lang="en-US" noProof="0" dirty="0" smtClean="0"/>
              <a:t> </a:t>
            </a:r>
            <a:r>
              <a:rPr lang="en-US" noProof="0" dirty="0" err="1" smtClean="0"/>
              <a:t>elit</a:t>
            </a:r>
            <a:r>
              <a:rPr lang="en-US" noProof="0" dirty="0" smtClean="0"/>
              <a:t>. </a:t>
            </a:r>
            <a:r>
              <a:rPr lang="en-US" noProof="0" dirty="0" err="1" smtClean="0"/>
              <a:t>Vivamus</a:t>
            </a:r>
            <a:r>
              <a:rPr lang="en-US" noProof="0" dirty="0" smtClean="0"/>
              <a:t> et magna. </a:t>
            </a:r>
            <a:r>
              <a:rPr lang="en-US" noProof="0" dirty="0" err="1" smtClean="0"/>
              <a:t>Fusce</a:t>
            </a:r>
            <a:r>
              <a:rPr lang="en-US" noProof="0" dirty="0" smtClean="0"/>
              <a:t> </a:t>
            </a:r>
            <a:r>
              <a:rPr lang="en-US" noProof="0" dirty="0" err="1" smtClean="0"/>
              <a:t>sed</a:t>
            </a:r>
            <a:r>
              <a:rPr lang="en-US" noProof="0" dirty="0" smtClean="0"/>
              <a:t> </a:t>
            </a:r>
            <a:r>
              <a:rPr lang="en-US" noProof="0" dirty="0" err="1" smtClean="0"/>
              <a:t>sem</a:t>
            </a:r>
            <a:r>
              <a:rPr lang="en-US" noProof="0" dirty="0" smtClean="0"/>
              <a:t> </a:t>
            </a:r>
            <a:r>
              <a:rPr lang="en-US" noProof="0" dirty="0" err="1" smtClean="0"/>
              <a:t>sed</a:t>
            </a:r>
            <a:r>
              <a:rPr lang="en-US" noProof="0" dirty="0" smtClean="0"/>
              <a:t> magna </a:t>
            </a:r>
            <a:r>
              <a:rPr lang="en-US" noProof="0" dirty="0" err="1" smtClean="0"/>
              <a:t>suscipit</a:t>
            </a:r>
            <a:r>
              <a:rPr lang="en-US" noProof="0" dirty="0" smtClean="0"/>
              <a:t> </a:t>
            </a:r>
            <a:r>
              <a:rPr lang="en-US" noProof="0" dirty="0" err="1" smtClean="0"/>
              <a:t>egestas</a:t>
            </a:r>
            <a:r>
              <a:rPr lang="en-US" noProof="0" dirty="0" smtClean="0"/>
              <a:t>.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059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7B31B-1D7E-40C7-8996-0952FE991D1A}" type="datetimeFigureOut">
              <a:rPr lang="en-US" noProof="0" smtClean="0"/>
              <a:t>11/10/2014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A671-CE41-4363-A714-D97DE2A6566F}" type="slidenum">
              <a:rPr lang="en-US" noProof="0" smtClean="0"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760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es/url?url=http://es.slideshare.net/aliciadelrioc/visin-audicin-infancia&amp;rct=j&amp;frm=1&amp;q=&amp;esrc=s&amp;sa=U&amp;ei=wpNcVKmBOZbvaK7sgsAN&amp;ved=0CCQQ9QEwBzgo&amp;usg=AFQjCNFYPOqw0JpKINQvUTZdqhJaVtrDWQ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7.jpeg"/><Relationship Id="rId12" Type="http://schemas.openxmlformats.org/officeDocument/2006/relationships/image" Target="../media/image1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es/url?url=http://infogen.org.mx/tag/complicaciones-2/&amp;rct=j&amp;frm=1&amp;q=&amp;esrc=s&amp;sa=U&amp;ei=QJNcVNvwKcjtaIjZgcAM&amp;ved=0CDwQ9QEwEw&amp;usg=AFQjCNEGzq07XMKhwRdZi9a01XmLfnyJpg" TargetMode="External"/><Relationship Id="rId11" Type="http://schemas.openxmlformats.org/officeDocument/2006/relationships/image" Target="../media/image9.jpeg"/><Relationship Id="rId5" Type="http://schemas.openxmlformats.org/officeDocument/2006/relationships/image" Target="../media/image6.jpeg"/><Relationship Id="rId10" Type="http://schemas.openxmlformats.org/officeDocument/2006/relationships/hyperlink" Target="http://www.google.es/url?url=http://www.dfarmacia.com/farma/ctl_servlet?_f%3D13%26idContenido%3D13155630%26idCategoria%3D5&amp;rct=j&amp;frm=1&amp;q=&amp;esrc=s&amp;sa=U&amp;ei=wpNcVKmBOZbvaK7sgsAN&amp;ved=0CCoQ9QEwCjgo&amp;usg=AFQjCNEBF7YHCmEJb1IraD_nNVzJnM70Jw" TargetMode="External"/><Relationship Id="rId4" Type="http://schemas.openxmlformats.org/officeDocument/2006/relationships/hyperlink" Target="http://www.google.es/url?url=http://www.guiainfantil.com/salud/audicion/discapacidad_oir.htm&amp;rct=j&amp;frm=1&amp;q=&amp;esrc=s&amp;sa=U&amp;ei=QJNcVNvwKcjtaIjZgcAM&amp;ved=0CBYQ9QEwAA&amp;usg=AFQjCNFjI-bqgCaJsL37TbNNUov5WyYgTQ" TargetMode="Externa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3723"/>
            <a:ext cx="7772400" cy="82991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PAUTAS PARA DETECTAR PROBLEMAS DE AUDICIÓN EN LA INFANCIA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8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483768" y="1635646"/>
            <a:ext cx="62750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2483768" y="2175103"/>
            <a:ext cx="612068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 smtClean="0">
                <a:solidFill>
                  <a:srgbClr val="FF0000"/>
                </a:solidFill>
              </a:rPr>
              <a:t>El pediatra verificará que se han realizado y superado las pruebas de cribado, de acuerdo con el Programa de Detección de la Sordera Infantil, así como la existencia de factores de riesgo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2555776" y="555526"/>
            <a:ext cx="432048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06288" y="450937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FF0000"/>
                </a:solidFill>
              </a:rPr>
              <a:t>Revisión Pediátrica</a:t>
            </a:r>
            <a:endParaRPr lang="es-ES" sz="3600" b="1" dirty="0">
              <a:solidFill>
                <a:srgbClr val="FF0000"/>
              </a:solidFill>
            </a:endParaRPr>
          </a:p>
        </p:txBody>
      </p:sp>
      <p:sp>
        <p:nvSpPr>
          <p:cNvPr id="9" name="8 Flecha abajo"/>
          <p:cNvSpPr/>
          <p:nvPr/>
        </p:nvSpPr>
        <p:spPr>
          <a:xfrm>
            <a:off x="2796645" y="1250518"/>
            <a:ext cx="346653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2799178" y="3435846"/>
            <a:ext cx="346653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17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25454" y="460090"/>
            <a:ext cx="151216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6 meses</a:t>
            </a:r>
            <a:endParaRPr lang="es-ES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225454" y="1563638"/>
            <a:ext cx="151216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12 meses</a:t>
            </a:r>
            <a:endParaRPr lang="es-ES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225454" y="2834630"/>
            <a:ext cx="151216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18 meses</a:t>
            </a:r>
            <a:endParaRPr lang="es-ES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225454" y="3999334"/>
            <a:ext cx="151216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24 meses</a:t>
            </a:r>
            <a:endParaRPr lang="es-ES" b="1" dirty="0"/>
          </a:p>
        </p:txBody>
      </p:sp>
      <p:sp>
        <p:nvSpPr>
          <p:cNvPr id="8" name="7 Rectángulo"/>
          <p:cNvSpPr/>
          <p:nvPr/>
        </p:nvSpPr>
        <p:spPr>
          <a:xfrm>
            <a:off x="1755472" y="237017"/>
            <a:ext cx="38966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 smtClean="0">
                <a:solidFill>
                  <a:srgbClr val="FF0000"/>
                </a:solidFill>
              </a:rPr>
              <a:t>1.- ¿Gira la cabeza hacia la voz o un sonido?</a:t>
            </a:r>
          </a:p>
          <a:p>
            <a:r>
              <a:rPr lang="es-ES" sz="1600" dirty="0" smtClean="0">
                <a:solidFill>
                  <a:srgbClr val="FF0000"/>
                </a:solidFill>
              </a:rPr>
              <a:t>2.- ¿Responde con sonidos vocálicos cuando se le habla?</a:t>
            </a:r>
          </a:p>
          <a:p>
            <a:r>
              <a:rPr lang="es-ES" sz="1600" dirty="0" smtClean="0">
                <a:solidFill>
                  <a:srgbClr val="FF0000"/>
                </a:solidFill>
              </a:rPr>
              <a:t>3.- Reacciona a su nombre</a:t>
            </a:r>
            <a:endParaRPr lang="es-ES" sz="1600" dirty="0">
              <a:solidFill>
                <a:srgbClr val="FF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755472" y="1417576"/>
            <a:ext cx="38966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400" dirty="0" smtClean="0">
              <a:solidFill>
                <a:srgbClr val="FF0000"/>
              </a:solidFill>
            </a:endParaRPr>
          </a:p>
          <a:p>
            <a:r>
              <a:rPr lang="es-ES" sz="1600" dirty="0" smtClean="0">
                <a:solidFill>
                  <a:srgbClr val="FF0000"/>
                </a:solidFill>
              </a:rPr>
              <a:t>1.- ¿Localiza la fuente del sonido?</a:t>
            </a:r>
          </a:p>
          <a:p>
            <a:r>
              <a:rPr lang="es-ES" sz="1600" dirty="0" smtClean="0">
                <a:solidFill>
                  <a:srgbClr val="FF0000"/>
                </a:solidFill>
              </a:rPr>
              <a:t>2.- ¿Señala objetos y personas familiares cuando se le nombran?</a:t>
            </a:r>
          </a:p>
          <a:p>
            <a:r>
              <a:rPr lang="es-ES" sz="1600" dirty="0" smtClean="0">
                <a:solidFill>
                  <a:srgbClr val="FF0000"/>
                </a:solidFill>
              </a:rPr>
              <a:t>3.- ¿Dice papá/mamá?</a:t>
            </a:r>
          </a:p>
          <a:p>
            <a:pPr algn="ctr"/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1771851" y="2595178"/>
            <a:ext cx="38966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smtClean="0">
                <a:solidFill>
                  <a:srgbClr val="FF0000"/>
                </a:solidFill>
              </a:rPr>
              <a:t>1.- ¿Señala partes del cuerpo cuando se le pregunta?</a:t>
            </a:r>
          </a:p>
          <a:p>
            <a:r>
              <a:rPr lang="es-ES" sz="1400" dirty="0" smtClean="0">
                <a:solidFill>
                  <a:srgbClr val="FF0000"/>
                </a:solidFill>
              </a:rPr>
              <a:t>2.- ¿Presta atención a las canciones infantiles?</a:t>
            </a:r>
          </a:p>
          <a:p>
            <a:r>
              <a:rPr lang="es-ES" sz="1400" dirty="0" smtClean="0">
                <a:solidFill>
                  <a:srgbClr val="FF0000"/>
                </a:solidFill>
              </a:rPr>
              <a:t>3.- ¿Hace frases de dos palabras?</a:t>
            </a:r>
            <a:endParaRPr lang="es-ES" sz="1400" dirty="0">
              <a:solidFill>
                <a:srgbClr val="FF00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755472" y="3759882"/>
            <a:ext cx="3896648" cy="11161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smtClean="0">
                <a:solidFill>
                  <a:srgbClr val="FF0000"/>
                </a:solidFill>
              </a:rPr>
              <a:t>1.- ¿Comprende ordenes sencillas sin apoyo de gestos?</a:t>
            </a:r>
          </a:p>
          <a:p>
            <a:r>
              <a:rPr lang="es-ES" sz="1400" dirty="0" smtClean="0">
                <a:solidFill>
                  <a:srgbClr val="FF0000"/>
                </a:solidFill>
              </a:rPr>
              <a:t>2.- ¿Acude cuando se le llama desde otra habitación?</a:t>
            </a:r>
          </a:p>
          <a:p>
            <a:r>
              <a:rPr lang="es-ES" sz="1400" dirty="0" smtClean="0">
                <a:solidFill>
                  <a:srgbClr val="FF0000"/>
                </a:solidFill>
              </a:rPr>
              <a:t>3.- ¿Utiliza los pronombres mío/yo/tú?</a:t>
            </a:r>
            <a:endParaRPr lang="es-ES" sz="1400" dirty="0">
              <a:solidFill>
                <a:srgbClr val="FF0000"/>
              </a:solidFill>
            </a:endParaRPr>
          </a:p>
        </p:txBody>
      </p:sp>
      <p:cxnSp>
        <p:nvCxnSpPr>
          <p:cNvPr id="13" name="12 Conector recto de flecha"/>
          <p:cNvCxnSpPr>
            <a:stCxn id="8" idx="3"/>
          </p:cNvCxnSpPr>
          <p:nvPr/>
        </p:nvCxnSpPr>
        <p:spPr>
          <a:xfrm>
            <a:off x="5652120" y="705069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5678050" y="1897427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5652120" y="423030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5652120" y="306323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 redondeado"/>
          <p:cNvSpPr/>
          <p:nvPr/>
        </p:nvSpPr>
        <p:spPr>
          <a:xfrm>
            <a:off x="6310943" y="514958"/>
            <a:ext cx="504056" cy="34746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rgbClr val="FFFF00"/>
                </a:solidFill>
              </a:rPr>
              <a:t>¿No?</a:t>
            </a:r>
            <a:endParaRPr lang="es-ES" sz="1200" dirty="0">
              <a:solidFill>
                <a:srgbClr val="FFFF00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6326122" y="3999334"/>
            <a:ext cx="520048" cy="347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rgbClr val="FFFF00"/>
                </a:solidFill>
              </a:rPr>
              <a:t>¿</a:t>
            </a:r>
            <a:r>
              <a:rPr lang="es-ES" sz="1100" dirty="0" smtClean="0">
                <a:solidFill>
                  <a:srgbClr val="FFFF00"/>
                </a:solidFill>
              </a:rPr>
              <a:t>No?</a:t>
            </a:r>
            <a:endParaRPr lang="es-ES" sz="1100" dirty="0">
              <a:solidFill>
                <a:srgbClr val="FFFF00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6326122" y="2889498"/>
            <a:ext cx="520048" cy="347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rgbClr val="FFFF00"/>
                </a:solidFill>
              </a:rPr>
              <a:t>¿No?</a:t>
            </a:r>
          </a:p>
        </p:txBody>
      </p:sp>
      <p:sp>
        <p:nvSpPr>
          <p:cNvPr id="21" name="20 Rectángulo redondeado"/>
          <p:cNvSpPr/>
          <p:nvPr/>
        </p:nvSpPr>
        <p:spPr>
          <a:xfrm>
            <a:off x="6300192" y="1723695"/>
            <a:ext cx="545978" cy="347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FFFF00"/>
                </a:solidFill>
              </a:rPr>
              <a:t>¿</a:t>
            </a:r>
            <a:r>
              <a:rPr lang="es-ES" sz="1200" dirty="0" smtClean="0">
                <a:solidFill>
                  <a:srgbClr val="FFFF00"/>
                </a:solidFill>
              </a:rPr>
              <a:t>No?</a:t>
            </a:r>
            <a:endParaRPr lang="es-ES" sz="1200" dirty="0">
              <a:solidFill>
                <a:srgbClr val="FFFF00"/>
              </a:solidFill>
            </a:endParaRPr>
          </a:p>
        </p:txBody>
      </p:sp>
      <p:cxnSp>
        <p:nvCxnSpPr>
          <p:cNvPr id="23" name="22 Conector recto de flecha"/>
          <p:cNvCxnSpPr>
            <a:stCxn id="17" idx="3"/>
          </p:cNvCxnSpPr>
          <p:nvPr/>
        </p:nvCxnSpPr>
        <p:spPr>
          <a:xfrm>
            <a:off x="6814999" y="688690"/>
            <a:ext cx="49573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6846170" y="1906605"/>
            <a:ext cx="49573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6812564" y="3063230"/>
            <a:ext cx="49573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6812565" y="4173066"/>
            <a:ext cx="49573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Rectángulo redondeado"/>
          <p:cNvSpPr/>
          <p:nvPr/>
        </p:nvSpPr>
        <p:spPr>
          <a:xfrm>
            <a:off x="7299005" y="453041"/>
            <a:ext cx="140655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rgbClr val="00FF00"/>
                </a:solidFill>
              </a:rPr>
              <a:t>Valorar derivar al ORL</a:t>
            </a:r>
            <a:endParaRPr lang="es-ES" sz="1600" dirty="0">
              <a:solidFill>
                <a:srgbClr val="00FF00"/>
              </a:solidFill>
            </a:endParaRPr>
          </a:p>
        </p:txBody>
      </p:sp>
      <p:sp>
        <p:nvSpPr>
          <p:cNvPr id="28" name="27 Rectángulo redondeado"/>
          <p:cNvSpPr/>
          <p:nvPr/>
        </p:nvSpPr>
        <p:spPr>
          <a:xfrm>
            <a:off x="7299006" y="3912130"/>
            <a:ext cx="140655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00FF00"/>
                </a:solidFill>
              </a:rPr>
              <a:t>Valorar derivar al ORL</a:t>
            </a:r>
          </a:p>
        </p:txBody>
      </p:sp>
      <p:sp>
        <p:nvSpPr>
          <p:cNvPr id="29" name="28 Rectángulo redondeado"/>
          <p:cNvSpPr/>
          <p:nvPr/>
        </p:nvSpPr>
        <p:spPr>
          <a:xfrm>
            <a:off x="7308303" y="2780962"/>
            <a:ext cx="140655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00FF00"/>
                </a:solidFill>
              </a:rPr>
              <a:t>Valorar derivar al ORL</a:t>
            </a:r>
          </a:p>
        </p:txBody>
      </p:sp>
      <p:sp>
        <p:nvSpPr>
          <p:cNvPr id="30" name="29 Rectángulo redondeado"/>
          <p:cNvSpPr/>
          <p:nvPr/>
        </p:nvSpPr>
        <p:spPr>
          <a:xfrm>
            <a:off x="7341909" y="1654577"/>
            <a:ext cx="140655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00FF00"/>
                </a:solidFill>
              </a:rPr>
              <a:t>Valorar derivar al ORL</a:t>
            </a:r>
          </a:p>
        </p:txBody>
      </p:sp>
    </p:spTree>
    <p:extLst>
      <p:ext uri="{BB962C8B-B14F-4D97-AF65-F5344CB8AC3E}">
        <p14:creationId xmlns:p14="http://schemas.microsoft.com/office/powerpoint/2010/main" val="50124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3346"/>
            <a:ext cx="8229600" cy="85725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395536" y="483518"/>
            <a:ext cx="151216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4 años</a:t>
            </a:r>
            <a:endParaRPr lang="es-ES" b="1" dirty="0"/>
          </a:p>
        </p:txBody>
      </p:sp>
      <p:sp>
        <p:nvSpPr>
          <p:cNvPr id="5" name="4 Rectángulo"/>
          <p:cNvSpPr/>
          <p:nvPr/>
        </p:nvSpPr>
        <p:spPr>
          <a:xfrm>
            <a:off x="1907704" y="244066"/>
            <a:ext cx="38966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 smtClean="0">
              <a:solidFill>
                <a:srgbClr val="FF0000"/>
              </a:solidFill>
            </a:endParaRPr>
          </a:p>
          <a:p>
            <a:r>
              <a:rPr lang="es-ES" dirty="0" smtClean="0">
                <a:solidFill>
                  <a:srgbClr val="FF0000"/>
                </a:solidFill>
              </a:rPr>
              <a:t>1.- </a:t>
            </a:r>
            <a:r>
              <a:rPr lang="es-ES" sz="1600" dirty="0" smtClean="0">
                <a:solidFill>
                  <a:srgbClr val="FF0000"/>
                </a:solidFill>
              </a:rPr>
              <a:t>¿Repite frases sin apoyo visual?</a:t>
            </a:r>
          </a:p>
          <a:p>
            <a:r>
              <a:rPr lang="es-ES" sz="1600" dirty="0" smtClean="0">
                <a:solidFill>
                  <a:srgbClr val="FF0000"/>
                </a:solidFill>
              </a:rPr>
              <a:t>2.- ¿Mantiene una conversación?</a:t>
            </a:r>
          </a:p>
          <a:p>
            <a:r>
              <a:rPr lang="es-ES" sz="1600" dirty="0" smtClean="0">
                <a:solidFill>
                  <a:srgbClr val="FF0000"/>
                </a:solidFill>
              </a:rPr>
              <a:t>3.- ¿Cuenta una serie de números sencillos (Por ej.: del 1 al 10)?</a:t>
            </a:r>
          </a:p>
          <a:p>
            <a:pPr algn="ctr"/>
            <a:endParaRPr lang="es-ES" dirty="0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5715912" y="712118"/>
            <a:ext cx="584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Rectángulo redondeado"/>
          <p:cNvSpPr/>
          <p:nvPr/>
        </p:nvSpPr>
        <p:spPr>
          <a:xfrm>
            <a:off x="6300192" y="538386"/>
            <a:ext cx="576066" cy="347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rgbClr val="FFFF00"/>
                </a:solidFill>
              </a:rPr>
              <a:t>¿No?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6812565" y="731437"/>
            <a:ext cx="49573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Rectángulo redondeado"/>
          <p:cNvSpPr/>
          <p:nvPr/>
        </p:nvSpPr>
        <p:spPr>
          <a:xfrm>
            <a:off x="7308304" y="460090"/>
            <a:ext cx="1406555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00FF00"/>
                </a:solidFill>
              </a:rPr>
              <a:t>Valorar derivar al ORL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934" y="3556452"/>
            <a:ext cx="13049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encrypted-tbn3.gstatic.com/images?q=tbn:ANd9GcR8GV-mL1f1jEHxrYH8rxzYj5EeQiMJOlspLPQ9l9euKLXlAEKKByd8wd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215" y="3840967"/>
            <a:ext cx="91440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0.gstatic.com/images?q=tbn:ANd9GcSoWEjAJjbsbp0H-P5s7bEOkpoD-YMAr_d77UozyYCb9y7w7l2ChAxRBA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643" y="2859782"/>
            <a:ext cx="94297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ncrypted-tbn2.gstatic.com/images?q=tbn:ANd9GcQ63oJm83q1_-iGpTSw_eGBSJCHUlf3eyrzEW-qcqiGAsEfB0qnAc98xzQ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352" y="1576784"/>
            <a:ext cx="1304925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0.gstatic.com/images?q=tbn:ANd9GcR6vVhTCMs364scHOXO2Iw46JGt65Bq_hntiNI9CqHAR4HvNPsxVVO6PhF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831" y="1419622"/>
            <a:ext cx="1333500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Documents and Settings\mhg\Mis documentos\Mis imágenes\12_grupo_previfand_figura0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28042"/>
            <a:ext cx="4320480" cy="384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0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7494"/>
            <a:ext cx="8280920" cy="829915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Factores</a:t>
            </a:r>
            <a:r>
              <a:rPr lang="en-US" sz="3600" b="1" dirty="0" smtClean="0">
                <a:solidFill>
                  <a:srgbClr val="FF0000"/>
                </a:solidFill>
              </a:rPr>
              <a:t> de </a:t>
            </a:r>
            <a:r>
              <a:rPr lang="en-US" sz="3600" b="1" dirty="0" err="1" smtClean="0">
                <a:solidFill>
                  <a:srgbClr val="FF0000"/>
                </a:solidFill>
              </a:rPr>
              <a:t>riesgo</a:t>
            </a:r>
            <a:r>
              <a:rPr lang="en-US" sz="3600" b="1" dirty="0" smtClean="0">
                <a:solidFill>
                  <a:srgbClr val="FF0000"/>
                </a:solidFill>
              </a:rPr>
              <a:t> de </a:t>
            </a:r>
            <a:r>
              <a:rPr lang="en-US" sz="3600" b="1" dirty="0" err="1" smtClean="0">
                <a:solidFill>
                  <a:srgbClr val="FF0000"/>
                </a:solidFill>
              </a:rPr>
              <a:t>hipoacusia</a:t>
            </a:r>
            <a:r>
              <a:rPr lang="en-US" sz="3600" b="1" dirty="0" smtClean="0">
                <a:solidFill>
                  <a:srgbClr val="FF0000"/>
                </a:solidFill>
              </a:rPr>
              <a:t> postnatal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498370" y="91556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mtClean="0"/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208418" y="991174"/>
            <a:ext cx="499329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Sospecha familiar de sordera.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Historia familiar de sordera.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Hipotiroidismo.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Estancia en UCI neonatal&gt;5 días.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Exposición a </a:t>
            </a:r>
            <a:r>
              <a:rPr lang="es-ES" dirty="0" err="1" smtClean="0"/>
              <a:t>ototóxicos</a:t>
            </a:r>
            <a:r>
              <a:rPr lang="es-ES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Ventilación asistida.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Otitis persistente.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Infecciones perinatales (</a:t>
            </a:r>
            <a:r>
              <a:rPr lang="es-ES" dirty="0" err="1" smtClean="0"/>
              <a:t>citomegalovirus,herpes</a:t>
            </a:r>
            <a:r>
              <a:rPr lang="es-ES" dirty="0" smtClean="0"/>
              <a:t>,</a:t>
            </a:r>
          </a:p>
          <a:p>
            <a:r>
              <a:rPr lang="es-ES" dirty="0" smtClean="0"/>
              <a:t>Rubeola, sífilis y </a:t>
            </a:r>
            <a:r>
              <a:rPr lang="es-ES" dirty="0" err="1" smtClean="0"/>
              <a:t>tosoplasmosis</a:t>
            </a:r>
            <a:r>
              <a:rPr lang="es-ES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Meningitis bacteriana.</a:t>
            </a:r>
          </a:p>
          <a:p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410749" y="3867894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 smtClean="0"/>
              <a:t>Síndromes con sordera, enfermedades neurodegenerativas, anomalías </a:t>
            </a:r>
            <a:r>
              <a:rPr lang="es-ES" dirty="0" err="1" smtClean="0"/>
              <a:t>craneofaciales</a:t>
            </a:r>
            <a:r>
              <a:rPr lang="es-ES" dirty="0" smtClean="0"/>
              <a:t>, ventilación membrana extracorpórea, trauma craneal grave, </a:t>
            </a:r>
            <a:r>
              <a:rPr lang="es-ES" dirty="0" err="1" smtClean="0"/>
              <a:t>hiperbilirrubinemia</a:t>
            </a:r>
            <a:r>
              <a:rPr lang="es-ES" dirty="0" smtClean="0"/>
              <a:t> con </a:t>
            </a:r>
            <a:r>
              <a:rPr lang="es-ES" dirty="0" err="1" smtClean="0"/>
              <a:t>exanguinotransfusión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584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8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180</Template>
  <TotalTime>117</TotalTime>
  <Words>316</Words>
  <Application>Microsoft Office PowerPoint</Application>
  <PresentationFormat>Presentación en pantalla (16:9)</PresentationFormat>
  <Paragraphs>48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180</vt:lpstr>
      <vt:lpstr>PAUTAS PARA DETECTAR PROBLEMAS DE AUDICIÓN EN LA INFANCIA </vt:lpstr>
      <vt:lpstr>Revisión Pediátrica</vt:lpstr>
      <vt:lpstr>Presentación de PowerPoint</vt:lpstr>
      <vt:lpstr>Title</vt:lpstr>
      <vt:lpstr>Factores de riesgo de hipoacusia postnatal</vt:lpstr>
    </vt:vector>
  </TitlesOfParts>
  <Company>HEZKUNTZA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PAUTAS PARA DETECTAR PROBLEMAS DE AUDICIÓN EN LA INFANCIA </dc:title>
  <dc:creator>Marisol Hornas</dc:creator>
  <cp:lastModifiedBy>Marisol Hornas</cp:lastModifiedBy>
  <cp:revision>15</cp:revision>
  <dcterms:created xsi:type="dcterms:W3CDTF">2014-11-07T08:39:07Z</dcterms:created>
  <dcterms:modified xsi:type="dcterms:W3CDTF">2014-11-10T10:35:36Z</dcterms:modified>
</cp:coreProperties>
</file>